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5" r:id="rId12"/>
    <p:sldId id="266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85"/>
    <p:restoredTop sz="94666"/>
  </p:normalViewPr>
  <p:slideViewPr>
    <p:cSldViewPr snapToGrid="0" snapToObjects="1">
      <p:cViewPr>
        <p:scale>
          <a:sx n="105" d="100"/>
          <a:sy n="105" d="100"/>
        </p:scale>
        <p:origin x="224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247E8B-BF07-8745-8D9A-856C0ED08336}" type="datetimeFigureOut">
              <a:rPr lang="en-US" smtClean="0"/>
              <a:t>9/7/17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3F580-CF92-7345-8BC7-089E3D20D3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8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13F580-CF92-7345-8BC7-089E3D20D3C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2340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C4093-A239-DA44-8FB7-C5C206A39482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23F-C718-8043-8AE1-0351D4E3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281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C4093-A239-DA44-8FB7-C5C206A39482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23F-C718-8043-8AE1-0351D4E3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473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C4093-A239-DA44-8FB7-C5C206A39482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23F-C718-8043-8AE1-0351D4E3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375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C4093-A239-DA44-8FB7-C5C206A39482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23F-C718-8043-8AE1-0351D4E3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830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C4093-A239-DA44-8FB7-C5C206A39482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23F-C718-8043-8AE1-0351D4E3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047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C4093-A239-DA44-8FB7-C5C206A39482}" type="datetimeFigureOut">
              <a:rPr lang="en-US" smtClean="0"/>
              <a:t>9/7/17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23F-C718-8043-8AE1-0351D4E3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76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C4093-A239-DA44-8FB7-C5C206A39482}" type="datetimeFigureOut">
              <a:rPr lang="en-US" smtClean="0"/>
              <a:t>9/7/17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23F-C718-8043-8AE1-0351D4E3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C4093-A239-DA44-8FB7-C5C206A39482}" type="datetimeFigureOut">
              <a:rPr lang="en-US" smtClean="0"/>
              <a:t>9/7/17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23F-C718-8043-8AE1-0351D4E3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911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C4093-A239-DA44-8FB7-C5C206A39482}" type="datetimeFigureOut">
              <a:rPr lang="en-US" smtClean="0"/>
              <a:t>9/7/17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23F-C718-8043-8AE1-0351D4E3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767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C4093-A239-DA44-8FB7-C5C206A39482}" type="datetimeFigureOut">
              <a:rPr lang="en-US" smtClean="0"/>
              <a:t>9/7/17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23F-C718-8043-8AE1-0351D4E3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74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C4093-A239-DA44-8FB7-C5C206A39482}" type="datetimeFigureOut">
              <a:rPr lang="en-US" smtClean="0"/>
              <a:t>9/7/17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A823F-C718-8043-8AE1-0351D4E3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438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C4093-A239-DA44-8FB7-C5C206A39482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8A823F-C718-8043-8AE1-0351D4E3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34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arxiv.org/abs/1703.00955)" TargetMode="External"/><Relationship Id="rId3" Type="http://schemas.openxmlformats.org/officeDocument/2006/relationships/hyperlink" Target="https://arxiv.org/abs/1705.09655)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rxiv.org/pdf/1606.01404.pdf)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605.09782" TargetMode="External"/><Relationship Id="rId4" Type="http://schemas.openxmlformats.org/officeDocument/2006/relationships/hyperlink" Target="https://arxiv.org/abs/1606.00704" TargetMode="External"/><Relationship Id="rId5" Type="http://schemas.openxmlformats.org/officeDocument/2006/relationships/hyperlink" Target="https://ishmaelbelghazi.github.io/ALI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reddit.com/r/MachineLearning/comments/4r3pjy/variational_autoencoders_vae_vs_generative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606.03498" TargetMode="External"/><Relationship Id="rId4" Type="http://schemas.openxmlformats.org/officeDocument/2006/relationships/hyperlink" Target="https://arxiv.org/abs/1706.00409" TargetMode="External"/><Relationship Id="rId5" Type="http://schemas.openxmlformats.org/officeDocument/2006/relationships/hyperlink" Target="https://sites.google.com/view/drnet-paper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ishmaelbelghazi.github.io/ALI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rxiv.org/pdf/1703.00955.pdf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rxiv.org/pdf/1705.09655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26071"/>
            <a:ext cx="9144000" cy="1063325"/>
          </a:xfrm>
        </p:spPr>
        <p:txBody>
          <a:bodyPr/>
          <a:lstStyle/>
          <a:p>
            <a:r>
              <a:rPr lang="en-US" b="1" dirty="0" smtClean="0"/>
              <a:t>Disentangling Text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594920"/>
            <a:ext cx="9144000" cy="3212756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AutoNum type="arabicPeriod"/>
            </a:pPr>
            <a:r>
              <a:rPr lang="en-US" sz="3600" dirty="0" smtClean="0"/>
              <a:t>Towards Controlled Generation of Text </a:t>
            </a:r>
            <a:br>
              <a:rPr lang="en-US" sz="3600" dirty="0" smtClean="0"/>
            </a:br>
            <a:r>
              <a:rPr lang="en-US" sz="3600" dirty="0" smtClean="0"/>
              <a:t>by Hu et al. </a:t>
            </a:r>
            <a:r>
              <a:rPr lang="en-US" dirty="0" smtClean="0"/>
              <a:t>(</a:t>
            </a:r>
            <a:r>
              <a:rPr lang="de-DE" dirty="0" smtClean="0">
                <a:hlinkClick r:id="rId2"/>
              </a:rPr>
              <a:t>https://arxiv.org/abs/1703.00955)</a:t>
            </a:r>
            <a:endParaRPr lang="en-US" dirty="0" smtClean="0"/>
          </a:p>
          <a:p>
            <a:r>
              <a:rPr lang="en-US" sz="3200" dirty="0" smtClean="0"/>
              <a:t>2</a:t>
            </a:r>
            <a:r>
              <a:rPr lang="en-US" sz="3600" dirty="0" smtClean="0"/>
              <a:t>. Style Transfer from Non-Parallel Text by Cross Alignment by Shen et al.</a:t>
            </a:r>
          </a:p>
          <a:p>
            <a:r>
              <a:rPr lang="en-US" dirty="0" smtClean="0"/>
              <a:t>(</a:t>
            </a:r>
            <a:r>
              <a:rPr lang="de-DE" dirty="0" smtClean="0">
                <a:hlinkClick r:id="rId3"/>
              </a:rPr>
              <a:t>https://arxiv.org/abs/1705.09655)</a:t>
            </a:r>
            <a:endParaRPr lang="de-DE" dirty="0" smtClean="0"/>
          </a:p>
          <a:p>
            <a:endParaRPr lang="en-US" dirty="0" smtClean="0"/>
          </a:p>
          <a:p>
            <a:r>
              <a:rPr lang="en-US" dirty="0" smtClean="0"/>
              <a:t>Presented by Kelly Zhang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11161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7809" y="32182"/>
            <a:ext cx="10515600" cy="1325563"/>
          </a:xfrm>
        </p:spPr>
        <p:txBody>
          <a:bodyPr/>
          <a:lstStyle/>
          <a:p>
            <a:r>
              <a:rPr lang="en-US" dirty="0" smtClean="0"/>
              <a:t>Measurements and Comparison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5636" y="1205345"/>
            <a:ext cx="11339946" cy="5278582"/>
          </a:xfrm>
        </p:spPr>
        <p:txBody>
          <a:bodyPr>
            <a:normAutofit fontScale="92500"/>
          </a:bodyPr>
          <a:lstStyle/>
          <a:p>
            <a:r>
              <a:rPr lang="en-US" dirty="0"/>
              <a:t>No </a:t>
            </a:r>
            <a:r>
              <a:rPr lang="en-US" dirty="0" smtClean="0"/>
              <a:t>quantitative </a:t>
            </a:r>
            <a:r>
              <a:rPr lang="en-US" dirty="0"/>
              <a:t>measure of whether the content of the sentence is </a:t>
            </a:r>
            <a:r>
              <a:rPr lang="en-US" dirty="0" smtClean="0"/>
              <a:t>retained</a:t>
            </a:r>
          </a:p>
          <a:p>
            <a:r>
              <a:rPr lang="en-US" dirty="0" smtClean="0"/>
              <a:t>Would like to see cross-aligned AE performance on SST and VAE model performance on Yelp data</a:t>
            </a:r>
          </a:p>
          <a:p>
            <a:r>
              <a:rPr lang="en-US" dirty="0" smtClean="0"/>
              <a:t>“Independency constraint” </a:t>
            </a:r>
            <a:r>
              <a:rPr lang="mr-IN" dirty="0" smtClean="0"/>
              <a:t>–</a:t>
            </a:r>
            <a:r>
              <a:rPr lang="en-US" dirty="0" smtClean="0"/>
              <a:t> reconstructing the code to ensure usage is effective</a:t>
            </a:r>
          </a:p>
          <a:p>
            <a:r>
              <a:rPr lang="en-US" dirty="0" smtClean="0"/>
              <a:t>VAE model performance on Yelp seems very low</a:t>
            </a:r>
          </a:p>
          <a:p>
            <a:r>
              <a:rPr lang="en-US" dirty="0" smtClean="0"/>
              <a:t>(Cross-)Aligned </a:t>
            </a:r>
            <a:r>
              <a:rPr lang="en-US" dirty="0" err="1" smtClean="0"/>
              <a:t>Autoencoder</a:t>
            </a:r>
            <a:r>
              <a:rPr lang="en-US" dirty="0" smtClean="0"/>
              <a:t> models get rid of explicit assumptions on priors (compared to VAEs)</a:t>
            </a:r>
          </a:p>
          <a:p>
            <a:r>
              <a:rPr lang="en-US" dirty="0" smtClean="0"/>
              <a:t>How finicky are VAEs to optimize? Lower optimization time/resources is a major advantage on its own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 smtClean="0"/>
              <a:t>Further applications</a:t>
            </a:r>
          </a:p>
          <a:p>
            <a:pPr lvl="1"/>
            <a:r>
              <a:rPr lang="en-US" dirty="0" smtClean="0"/>
              <a:t>Machine translation for non-parallel corpora (finding sentences w/ similar meaning)</a:t>
            </a:r>
          </a:p>
          <a:p>
            <a:pPr lvl="1"/>
            <a:r>
              <a:rPr lang="en-US" dirty="0" smtClean="0"/>
              <a:t>Entailment conditioned </a:t>
            </a:r>
            <a:r>
              <a:rPr lang="en-US" dirty="0"/>
              <a:t>generation (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arxiv.org/pdf/1606.01404.pdf)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533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6037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VAEs vs. GANs for Generation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71600"/>
            <a:ext cx="10515600" cy="48053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Taken from a wonderful </a:t>
            </a:r>
            <a:r>
              <a:rPr lang="en-US" dirty="0" err="1" smtClean="0"/>
              <a:t>reddit</a:t>
            </a:r>
            <a:r>
              <a:rPr lang="en-US" dirty="0" smtClean="0"/>
              <a:t> post: </a:t>
            </a:r>
            <a:r>
              <a:rPr lang="en-US" sz="2400" dirty="0" smtClean="0">
                <a:hlinkClick r:id="rId2"/>
              </a:rPr>
              <a:t>https://www.reddit.com/r/MachineLearning/comments/4r3pjy/variational_autoencoders_vae_vs_generative/</a:t>
            </a:r>
            <a:endParaRPr lang="en-US" sz="2400" dirty="0" smtClean="0"/>
          </a:p>
          <a:p>
            <a:r>
              <a:rPr lang="en-US" dirty="0" smtClean="0"/>
              <a:t>“The </a:t>
            </a:r>
            <a:r>
              <a:rPr lang="en-US" dirty="0"/>
              <a:t>VAE naturally collapses most dimensions in the latent representations, and you generally get very interpretable dimensions out, the the training dynamics are generally a bit weird</a:t>
            </a:r>
            <a:r>
              <a:rPr lang="en-US" dirty="0" smtClean="0"/>
              <a:t>.”</a:t>
            </a:r>
          </a:p>
          <a:p>
            <a:r>
              <a:rPr lang="en-US" dirty="0" smtClean="0"/>
              <a:t>“</a:t>
            </a:r>
            <a:r>
              <a:rPr lang="en-US" dirty="0"/>
              <a:t>GAN is explicitly set up to optimize for generative tasks, though recently it also gained a set of models with a true latent space (</a:t>
            </a:r>
            <a:r>
              <a:rPr lang="en-US" dirty="0">
                <a:hlinkClick r:id="rId3"/>
              </a:rPr>
              <a:t>BiGAN</a:t>
            </a:r>
            <a:r>
              <a:rPr lang="en-US" dirty="0"/>
              <a:t>, </a:t>
            </a:r>
            <a:r>
              <a:rPr lang="en-US" dirty="0">
                <a:hlinkClick r:id="rId4"/>
              </a:rPr>
              <a:t>ALI</a:t>
            </a:r>
            <a:r>
              <a:rPr lang="en-US" dirty="0"/>
              <a:t> + </a:t>
            </a:r>
            <a:r>
              <a:rPr lang="en-US" dirty="0">
                <a:hlinkClick r:id="rId5"/>
              </a:rPr>
              <a:t>site</a:t>
            </a:r>
            <a:r>
              <a:rPr lang="en-US" dirty="0" smtClean="0"/>
              <a:t>).”</a:t>
            </a:r>
          </a:p>
          <a:p>
            <a:r>
              <a:rPr lang="en-US" dirty="0" smtClean="0"/>
              <a:t>“</a:t>
            </a:r>
            <a:r>
              <a:rPr lang="en-US" dirty="0"/>
              <a:t>There is some worry that VAE models spread probability mass to places it might not make sense, whereas GAN models may "miss modes" of the true distribution altogether. </a:t>
            </a:r>
            <a:r>
              <a:rPr lang="en-US" dirty="0" smtClean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816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945" y="152400"/>
            <a:ext cx="11610110" cy="96981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 smtClean="0"/>
              <a:t>Learning Mappings from Inputs to Latent Space + Generations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200" dirty="0" smtClean="0"/>
              <a:t>(my impressions)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327" y="1122218"/>
            <a:ext cx="11180617" cy="5597237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 smtClean="0"/>
              <a:t>Autoencoders</a:t>
            </a:r>
            <a:endParaRPr lang="en-US" dirty="0" smtClean="0"/>
          </a:p>
          <a:p>
            <a:pPr lvl="1"/>
            <a:r>
              <a:rPr lang="en-US" dirty="0" smtClean="0"/>
              <a:t>Simple, but no explicit guarantees on latent space properties.</a:t>
            </a:r>
          </a:p>
          <a:p>
            <a:r>
              <a:rPr lang="en-US" dirty="0"/>
              <a:t>Autoregressive Models (Language models, MT, pixel CNNs)</a:t>
            </a:r>
          </a:p>
          <a:p>
            <a:pPr lvl="1"/>
            <a:r>
              <a:rPr lang="en-US" dirty="0"/>
              <a:t>Nice nice nice for generation. Interpolations? Disentanglement</a:t>
            </a:r>
            <a:r>
              <a:rPr lang="en-US" dirty="0" smtClean="0"/>
              <a:t>?</a:t>
            </a:r>
          </a:p>
          <a:p>
            <a:r>
              <a:rPr lang="en-US" dirty="0" smtClean="0"/>
              <a:t>VAEs</a:t>
            </a:r>
          </a:p>
          <a:p>
            <a:pPr lvl="1"/>
            <a:r>
              <a:rPr lang="en-US" dirty="0" smtClean="0"/>
              <a:t>Strong prior assumption on latent space. Can work quite well, but </a:t>
            </a:r>
            <a:r>
              <a:rPr lang="en-US" dirty="0"/>
              <a:t>t</a:t>
            </a:r>
            <a:r>
              <a:rPr lang="en-US" dirty="0" smtClean="0"/>
              <a:t>raining is tricky?</a:t>
            </a:r>
          </a:p>
          <a:p>
            <a:r>
              <a:rPr lang="en-US" dirty="0" smtClean="0"/>
              <a:t>GANs</a:t>
            </a:r>
          </a:p>
          <a:p>
            <a:pPr lvl="1"/>
            <a:r>
              <a:rPr lang="en-US" dirty="0" smtClean="0"/>
              <a:t>Transform sampled noise to output. Can miss modes of real data’s distribution. Problem of ensuring that the noise is used (not ignored by G).</a:t>
            </a:r>
          </a:p>
          <a:p>
            <a:r>
              <a:rPr lang="en-US" dirty="0" smtClean="0"/>
              <a:t>ALIGAN/</a:t>
            </a:r>
            <a:r>
              <a:rPr lang="en-US" dirty="0" err="1" smtClean="0"/>
              <a:t>BiGAN</a:t>
            </a:r>
            <a:endParaRPr lang="en-US" dirty="0" smtClean="0"/>
          </a:p>
          <a:p>
            <a:pPr lvl="1"/>
            <a:r>
              <a:rPr lang="en-US" dirty="0" smtClean="0">
                <a:hlinkClick r:id="rId2"/>
              </a:rPr>
              <a:t>https://ishmaelbelghazi.github.io/ALI/</a:t>
            </a:r>
            <a:endParaRPr lang="en-US" dirty="0" smtClean="0"/>
          </a:p>
          <a:p>
            <a:pPr lvl="1"/>
            <a:r>
              <a:rPr lang="en-US" dirty="0" smtClean="0"/>
              <a:t>Feature matching: </a:t>
            </a:r>
            <a:r>
              <a:rPr lang="mr-IN" dirty="0">
                <a:hlinkClick r:id="rId3"/>
              </a:rPr>
              <a:t>https://</a:t>
            </a:r>
            <a:r>
              <a:rPr lang="mr-IN" dirty="0" smtClean="0">
                <a:hlinkClick r:id="rId3"/>
              </a:rPr>
              <a:t>arxiv.org/abs/1606.03498</a:t>
            </a:r>
            <a:endParaRPr lang="en-US" dirty="0"/>
          </a:p>
          <a:p>
            <a:r>
              <a:rPr lang="en-US" dirty="0"/>
              <a:t>Adversarial Regularization </a:t>
            </a:r>
            <a:r>
              <a:rPr lang="is-IS" dirty="0"/>
              <a:t>on Z space</a:t>
            </a:r>
          </a:p>
          <a:p>
            <a:pPr lvl="1"/>
            <a:r>
              <a:rPr lang="is-IS" dirty="0"/>
              <a:t>Fader networks: </a:t>
            </a:r>
            <a:r>
              <a:rPr lang="mr-IN" sz="1600" dirty="0">
                <a:hlinkClick r:id="rId4"/>
              </a:rPr>
              <a:t>https://arxiv.org/abs/1706.00409</a:t>
            </a:r>
            <a:endParaRPr lang="en-US" dirty="0"/>
          </a:p>
          <a:p>
            <a:pPr lvl="1"/>
            <a:r>
              <a:rPr lang="en-US" dirty="0" err="1"/>
              <a:t>DrNet</a:t>
            </a:r>
            <a:r>
              <a:rPr lang="en-US" dirty="0"/>
              <a:t> (Emily Denton): </a:t>
            </a:r>
            <a:r>
              <a:rPr lang="en-US" sz="1600" dirty="0">
                <a:hlinkClick r:id="rId5"/>
              </a:rPr>
              <a:t>https://</a:t>
            </a:r>
            <a:r>
              <a:rPr lang="en-US" sz="1600" dirty="0" smtClean="0">
                <a:hlinkClick r:id="rId5"/>
              </a:rPr>
              <a:t>sites.google.com/view/drnet-paper</a:t>
            </a:r>
            <a:r>
              <a:rPr lang="en-US" sz="1600" dirty="0" smtClean="0"/>
              <a:t>/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47674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4345" y="55634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Ponderings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1672" y="1381197"/>
            <a:ext cx="7495309" cy="4996584"/>
          </a:xfrm>
        </p:spPr>
        <p:txBody>
          <a:bodyPr>
            <a:normAutofit/>
          </a:bodyPr>
          <a:lstStyle/>
          <a:p>
            <a:r>
              <a:rPr lang="en-US" dirty="0"/>
              <a:t>What are good ways to learn mappings to latent spaces? Without restrictive priors? Aligning the hidden </a:t>
            </a:r>
            <a:r>
              <a:rPr lang="en-US" dirty="0" smtClean="0"/>
              <a:t>states limits lengths of generations</a:t>
            </a:r>
          </a:p>
          <a:p>
            <a:r>
              <a:rPr lang="is-IS" dirty="0" smtClean="0">
                <a:sym typeface="Wingdings"/>
              </a:rPr>
              <a:t>VAEs </a:t>
            </a:r>
            <a:r>
              <a:rPr lang="is-IS" dirty="0">
                <a:sym typeface="Wingdings"/>
              </a:rPr>
              <a:t>seem to try to force a specific </a:t>
            </a:r>
            <a:r>
              <a:rPr lang="is-IS" dirty="0" smtClean="0">
                <a:sym typeface="Wingdings"/>
              </a:rPr>
              <a:t>mapping</a:t>
            </a:r>
          </a:p>
          <a:p>
            <a:r>
              <a:rPr lang="is-IS" dirty="0" smtClean="0"/>
              <a:t>Mapping </a:t>
            </a:r>
            <a:r>
              <a:rPr lang="is-IS" dirty="0"/>
              <a:t>noise to outputs </a:t>
            </a:r>
            <a:r>
              <a:rPr lang="is-IS" dirty="0">
                <a:sym typeface="Wingdings"/>
              </a:rPr>
              <a:t> generally requires randomly sampling noise</a:t>
            </a:r>
          </a:p>
          <a:p>
            <a:pPr lvl="1"/>
            <a:r>
              <a:rPr lang="is-IS" dirty="0" smtClean="0">
                <a:sym typeface="Wingdings"/>
              </a:rPr>
              <a:t>Should </a:t>
            </a:r>
            <a:r>
              <a:rPr lang="is-IS" dirty="0">
                <a:sym typeface="Wingdings"/>
              </a:rPr>
              <a:t>a generator be </a:t>
            </a:r>
            <a:r>
              <a:rPr lang="is-IS" dirty="0" smtClean="0">
                <a:sym typeface="Wingdings"/>
              </a:rPr>
              <a:t>bijective? Or just surjective?</a:t>
            </a:r>
            <a:endParaRPr lang="is-IS" dirty="0">
              <a:sym typeface="Wingdings"/>
            </a:endParaRPr>
          </a:p>
          <a:p>
            <a:pPr lvl="1"/>
            <a:r>
              <a:rPr lang="is-IS" dirty="0" smtClean="0">
                <a:sym typeface="Wingdings"/>
              </a:rPr>
              <a:t>Mapping different noise to </a:t>
            </a:r>
            <a:r>
              <a:rPr lang="is-IS" dirty="0">
                <a:sym typeface="Wingdings"/>
              </a:rPr>
              <a:t>the same/similar </a:t>
            </a:r>
            <a:r>
              <a:rPr lang="is-IS" dirty="0" smtClean="0">
                <a:sym typeface="Wingdings"/>
              </a:rPr>
              <a:t>output </a:t>
            </a:r>
            <a:r>
              <a:rPr lang="is-IS" dirty="0">
                <a:sym typeface="Wingdings"/>
              </a:rPr>
              <a:t>seems natural as halfway between a car and a dog shouldn’t look real... </a:t>
            </a:r>
            <a:r>
              <a:rPr lang="is-IS" dirty="0" smtClean="0">
                <a:sym typeface="Wingdings"/>
              </a:rPr>
              <a:t>right?</a:t>
            </a:r>
            <a:endParaRPr lang="is-IS" dirty="0">
              <a:sym typeface="Wingding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9205" y="1220647"/>
            <a:ext cx="4293413" cy="44111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266218" y="5770335"/>
            <a:ext cx="17456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Non-surjective generators miss modes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492836" y="5631835"/>
            <a:ext cx="17733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Non-injective generators map multiple noise to same output</a:t>
            </a:r>
          </a:p>
        </p:txBody>
      </p:sp>
    </p:spTree>
    <p:extLst>
      <p:ext uri="{BB962C8B-B14F-4D97-AF65-F5344CB8AC3E}">
        <p14:creationId xmlns:p14="http://schemas.microsoft.com/office/powerpoint/2010/main" val="1299984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 smtClean="0"/>
              <a:t>What does “disentanglement” mean for text?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This is still a pretty open question.</a:t>
            </a:r>
          </a:p>
          <a:p>
            <a:r>
              <a:rPr lang="en-US" sz="3600" dirty="0" smtClean="0"/>
              <a:t>But generally, it is separating the meaning of a piece of text from it’s style (the way it’s presented)</a:t>
            </a:r>
          </a:p>
          <a:p>
            <a:r>
              <a:rPr lang="en-US" sz="3600" dirty="0" smtClean="0"/>
              <a:t>Examples:</a:t>
            </a:r>
          </a:p>
          <a:p>
            <a:pPr lvl="1"/>
            <a:r>
              <a:rPr lang="en-US" sz="3200" dirty="0" smtClean="0"/>
              <a:t>Sentiment</a:t>
            </a:r>
          </a:p>
          <a:p>
            <a:pPr lvl="1"/>
            <a:r>
              <a:rPr lang="en-US" sz="3200" dirty="0" smtClean="0"/>
              <a:t>Tense</a:t>
            </a:r>
          </a:p>
          <a:p>
            <a:pPr lvl="1"/>
            <a:r>
              <a:rPr lang="en-US" sz="3200" dirty="0" smtClean="0"/>
              <a:t>Language</a:t>
            </a:r>
          </a:p>
          <a:p>
            <a:pPr lvl="1"/>
            <a:r>
              <a:rPr lang="en-US" sz="3200" dirty="0"/>
              <a:t>W</a:t>
            </a:r>
            <a:r>
              <a:rPr lang="en-US" sz="3200" dirty="0" smtClean="0"/>
              <a:t>ord choice (ex: colloquialism vs. formal)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3546765" y="3699163"/>
            <a:ext cx="83542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That was a wonderful movie! </a:t>
            </a:r>
            <a:r>
              <a:rPr lang="en-US" sz="2400" dirty="0" smtClean="0">
                <a:sym typeface="Wingdings"/>
              </a:rPr>
              <a:t> </a:t>
            </a:r>
            <a:r>
              <a:rPr lang="en-US" sz="2400" dirty="0" smtClean="0">
                <a:solidFill>
                  <a:srgbClr val="0070C0"/>
                </a:solidFill>
              </a:rPr>
              <a:t>That was a horrible movie!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>
                <a:solidFill>
                  <a:srgbClr val="FF0000"/>
                </a:solidFill>
              </a:rPr>
              <a:t>It is hard to imagine a better tribute to this victory of survival than Nolan's spare, stunning, extraordinarily ambitious film</a:t>
            </a:r>
            <a:r>
              <a:rPr lang="en-US" sz="2400" dirty="0" smtClean="0">
                <a:solidFill>
                  <a:srgbClr val="FF0000"/>
                </a:solidFill>
              </a:rPr>
              <a:t>. </a:t>
            </a:r>
            <a:r>
              <a:rPr lang="en-US" sz="2400" dirty="0" smtClean="0">
                <a:sym typeface="Wingdings"/>
              </a:rPr>
              <a:t> </a:t>
            </a:r>
            <a:r>
              <a:rPr lang="en-US" sz="2400" dirty="0" smtClean="0">
                <a:solidFill>
                  <a:srgbClr val="0070C0"/>
                </a:solidFill>
                <a:sym typeface="Wingdings"/>
              </a:rPr>
              <a:t>?</a:t>
            </a:r>
            <a:endParaRPr lang="en-US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4482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How is “disentanglement” measured?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3455" y="1825625"/>
            <a:ext cx="10730345" cy="4658302"/>
          </a:xfrm>
        </p:spPr>
        <p:txBody>
          <a:bodyPr>
            <a:normAutofit/>
          </a:bodyPr>
          <a:lstStyle/>
          <a:p>
            <a:r>
              <a:rPr lang="en-US" sz="3200" dirty="0" smtClean="0"/>
              <a:t>One relatively easy way to discern that disentanglement is successful is through generation</a:t>
            </a:r>
          </a:p>
          <a:p>
            <a:r>
              <a:rPr lang="en-US" sz="3200" dirty="0" smtClean="0"/>
              <a:t>One can then score the generations on</a:t>
            </a:r>
            <a:br>
              <a:rPr lang="en-US" sz="3200" dirty="0" smtClean="0"/>
            </a:br>
            <a:r>
              <a:rPr lang="en-US" sz="3200" dirty="0" smtClean="0"/>
              <a:t>qualities of interest</a:t>
            </a:r>
          </a:p>
          <a:p>
            <a:r>
              <a:rPr lang="en-US" dirty="0" smtClean="0"/>
              <a:t>For example on MNIST, one can 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) run a pre-trained classifier on generated digits to </a:t>
            </a:r>
            <a:br>
              <a:rPr lang="en-US" dirty="0" smtClean="0"/>
            </a:br>
            <a:r>
              <a:rPr lang="en-US" dirty="0" smtClean="0"/>
              <a:t>     ensure ”content” of generation is preserved</a:t>
            </a:r>
          </a:p>
          <a:p>
            <a:pPr lvl="1"/>
            <a:r>
              <a:rPr lang="en-US" dirty="0" smtClean="0"/>
              <a:t>b) evaluate style transfer by visual similarity and </a:t>
            </a:r>
            <a:br>
              <a:rPr lang="en-US" dirty="0" smtClean="0"/>
            </a:br>
            <a:r>
              <a:rPr lang="en-US" dirty="0" smtClean="0"/>
              <a:t>    nearest neighbors</a:t>
            </a:r>
            <a:br>
              <a:rPr lang="en-US" dirty="0" smtClean="0"/>
            </a:br>
            <a:r>
              <a:rPr lang="en-US" dirty="0" smtClean="0"/>
              <a:t>    (I am not sure of an automatic way to do this)</a:t>
            </a:r>
            <a:br>
              <a:rPr lang="en-US" dirty="0" smtClean="0"/>
            </a:b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8206" y="2484273"/>
            <a:ext cx="3835400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21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865" y="0"/>
            <a:ext cx="10515600" cy="1325563"/>
          </a:xfrm>
        </p:spPr>
        <p:txBody>
          <a:bodyPr/>
          <a:lstStyle/>
          <a:p>
            <a:pPr algn="ctr"/>
            <a:r>
              <a:rPr lang="en-US" b="1" dirty="0" err="1" smtClean="0"/>
              <a:t>Variational</a:t>
            </a:r>
            <a:r>
              <a:rPr lang="en-US" b="1" dirty="0" smtClean="0"/>
              <a:t> </a:t>
            </a:r>
            <a:r>
              <a:rPr lang="en-US" b="1" dirty="0" err="1" smtClean="0"/>
              <a:t>Autoencoder</a:t>
            </a:r>
            <a:r>
              <a:rPr lang="en-US" b="1" dirty="0" smtClean="0"/>
              <a:t> for Generation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679" y="952295"/>
            <a:ext cx="8497971" cy="36125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489090" y="1345928"/>
            <a:ext cx="18531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1. Reconstruction</a:t>
            </a:r>
            <a:br>
              <a:rPr lang="en-US" b="1" dirty="0" smtClean="0"/>
            </a:br>
            <a:r>
              <a:rPr lang="en-US" b="1" dirty="0" smtClean="0"/>
              <a:t>Loss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3466935" y="1378723"/>
            <a:ext cx="17299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2. KL Divergence Loss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 flipH="1">
            <a:off x="518984" y="4564829"/>
            <a:ext cx="1126936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VAEs encourages the latent state (z) of the </a:t>
            </a:r>
            <a:r>
              <a:rPr lang="en-US" sz="2400" dirty="0" err="1" smtClean="0"/>
              <a:t>autoencoder</a:t>
            </a:r>
            <a:r>
              <a:rPr lang="en-US" sz="2400" dirty="0" smtClean="0"/>
              <a:t> to be Gaussian (smooth) w/ KL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ym typeface="Wingdings"/>
              </a:rPr>
              <a:t>This encourages the generations to be coherent when you sample a random z vector for variable generation</a:t>
            </a:r>
            <a:endParaRPr lang="en-US" sz="2400" dirty="0">
              <a:sym typeface="Wingdings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ym typeface="Wingdings"/>
              </a:rPr>
              <a:t>This is one way to learn a mapping between inputs and latent states (will return to this idea)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6462583" y="2724546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Z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54364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r="5448"/>
          <a:stretch/>
        </p:blipFill>
        <p:spPr>
          <a:xfrm>
            <a:off x="477593" y="793107"/>
            <a:ext cx="11527865" cy="39659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328" y="261156"/>
            <a:ext cx="8982955" cy="77777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Towards Controlled Generation of Text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1621652" y="1225126"/>
            <a:ext cx="17299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2. KL Divergence Loss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4749114" y="1221141"/>
            <a:ext cx="18531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1. Reconstruction</a:t>
            </a:r>
            <a:br>
              <a:rPr lang="en-US" b="1" dirty="0" smtClean="0"/>
            </a:br>
            <a:r>
              <a:rPr lang="en-US" b="1" dirty="0" smtClean="0"/>
              <a:t>Loss</a:t>
            </a:r>
            <a:endParaRPr lang="en-US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046" y="4199556"/>
            <a:ext cx="4123802" cy="246205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0" y="2976857"/>
            <a:ext cx="864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smtClean="0"/>
              <a:t>Paired data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8737600" y="332296"/>
            <a:ext cx="30268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3. Classification Loss</a:t>
            </a:r>
            <a:br>
              <a:rPr lang="en-US" sz="2000" b="1" dirty="0" smtClean="0"/>
            </a:br>
            <a:r>
              <a:rPr lang="en-US" sz="2000" b="1" dirty="0" smtClean="0"/>
              <a:t>- ensures condition is meaningful/recoverable</a:t>
            </a:r>
            <a:endParaRPr lang="en-US" sz="20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8314267" y="4482806"/>
            <a:ext cx="378909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4. Reconstruction Loss on Z</a:t>
            </a:r>
          </a:p>
          <a:p>
            <a:pPr algn="ctr"/>
            <a:r>
              <a:rPr lang="en-US" sz="2000" b="1" dirty="0" smtClean="0"/>
              <a:t>- regression</a:t>
            </a:r>
            <a:br>
              <a:rPr lang="en-US" sz="2000" b="1" dirty="0" smtClean="0"/>
            </a:br>
            <a:r>
              <a:rPr lang="en-US" sz="2000" b="1" dirty="0" smtClean="0"/>
              <a:t>- ensures Z is meaningful and no extra info is kept in code C</a:t>
            </a:r>
            <a:br>
              <a:rPr lang="en-US" sz="2000" b="1" dirty="0" smtClean="0"/>
            </a:br>
            <a:r>
              <a:rPr lang="en-US" sz="2000" b="1" dirty="0" smtClean="0"/>
              <a:t>- “independency constraint”</a:t>
            </a:r>
            <a:endParaRPr lang="en-US" sz="2000" b="1" dirty="0"/>
          </a:p>
        </p:txBody>
      </p:sp>
      <p:sp>
        <p:nvSpPr>
          <p:cNvPr id="13" name="Freeform 12"/>
          <p:cNvSpPr/>
          <p:nvPr/>
        </p:nvSpPr>
        <p:spPr>
          <a:xfrm>
            <a:off x="214046" y="3908415"/>
            <a:ext cx="8982955" cy="2739669"/>
          </a:xfrm>
          <a:custGeom>
            <a:avLst/>
            <a:gdLst>
              <a:gd name="connsiteX0" fmla="*/ 0 w 8732604"/>
              <a:gd name="connsiteY0" fmla="*/ 0 h 3059943"/>
              <a:gd name="connsiteX1" fmla="*/ 6062133 w 8732604"/>
              <a:gd name="connsiteY1" fmla="*/ 711200 h 3059943"/>
              <a:gd name="connsiteX2" fmla="*/ 8449733 w 8732604"/>
              <a:gd name="connsiteY2" fmla="*/ 2760133 h 3059943"/>
              <a:gd name="connsiteX3" fmla="*/ 8686800 w 8732604"/>
              <a:gd name="connsiteY3" fmla="*/ 3048000 h 3059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32604" h="3059943">
                <a:moveTo>
                  <a:pt x="0" y="0"/>
                </a:moveTo>
                <a:cubicBezTo>
                  <a:pt x="2326922" y="125589"/>
                  <a:pt x="4653844" y="251178"/>
                  <a:pt x="6062133" y="711200"/>
                </a:cubicBezTo>
                <a:cubicBezTo>
                  <a:pt x="7470422" y="1171222"/>
                  <a:pt x="8012289" y="2370666"/>
                  <a:pt x="8449733" y="2760133"/>
                </a:cubicBezTo>
                <a:cubicBezTo>
                  <a:pt x="8887177" y="3149600"/>
                  <a:pt x="8686800" y="3048000"/>
                  <a:pt x="8686800" y="304800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813824" y="3462139"/>
            <a:ext cx="2239524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u="sng" dirty="0" smtClean="0"/>
              <a:t>Wake Phase</a:t>
            </a:r>
            <a:br>
              <a:rPr lang="en-US" sz="3200" b="1" u="sng" dirty="0" smtClean="0"/>
            </a:br>
            <a:r>
              <a:rPr lang="en-US" sz="2000" dirty="0" smtClean="0"/>
              <a:t>(train </a:t>
            </a:r>
            <a:r>
              <a:rPr lang="en-US" sz="2000" dirty="0" err="1" smtClean="0"/>
              <a:t>autoencoder</a:t>
            </a:r>
            <a:r>
              <a:rPr lang="en-US" sz="2000" dirty="0" smtClean="0"/>
              <a:t>)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033984" y="5430583"/>
            <a:ext cx="22156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u="sng" dirty="0" smtClean="0"/>
              <a:t>Sleep Phase</a:t>
            </a:r>
            <a:br>
              <a:rPr lang="en-US" sz="3200" b="1" u="sng" dirty="0" smtClean="0"/>
            </a:br>
            <a:r>
              <a:rPr lang="en-US" sz="2400" dirty="0" smtClean="0"/>
              <a:t>(train critic)</a:t>
            </a:r>
            <a:endParaRPr 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4309838" y="4528432"/>
            <a:ext cx="18314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5</a:t>
            </a:r>
            <a:r>
              <a:rPr lang="en-US" sz="2000" b="1" dirty="0" smtClean="0"/>
              <a:t>. Classification Loss</a:t>
            </a:r>
            <a:endParaRPr lang="en-US" sz="20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4208066" y="5218233"/>
            <a:ext cx="18685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6. Entropy Regularization</a:t>
            </a:r>
            <a:br>
              <a:rPr lang="en-US" sz="2000" b="1" dirty="0" smtClean="0"/>
            </a:br>
            <a:r>
              <a:rPr lang="en-US" sz="2000" b="1" dirty="0" smtClean="0"/>
              <a:t>- To encourage more discrete generations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426314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325" y="268143"/>
            <a:ext cx="10515600" cy="1325563"/>
          </a:xfrm>
        </p:spPr>
        <p:txBody>
          <a:bodyPr/>
          <a:lstStyle/>
          <a:p>
            <a:r>
              <a:rPr lang="en-US" dirty="0" smtClean="0"/>
              <a:t>Experiments and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726" y="1427018"/>
            <a:ext cx="10972799" cy="5084618"/>
          </a:xfrm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https://arxiv.org/pdf/1703.00955.pdf</a:t>
            </a:r>
            <a:endParaRPr lang="en-US" dirty="0"/>
          </a:p>
          <a:p>
            <a:r>
              <a:rPr lang="en-US" dirty="0" err="1" smtClean="0"/>
              <a:t>Semisupervised</a:t>
            </a:r>
            <a:r>
              <a:rPr lang="en-US" dirty="0" smtClean="0"/>
              <a:t> (</a:t>
            </a:r>
            <a:r>
              <a:rPr lang="en-US" dirty="0" err="1" smtClean="0"/>
              <a:t>convnet</a:t>
            </a:r>
            <a:r>
              <a:rPr lang="en-US" dirty="0" smtClean="0"/>
              <a:t> trained on different data)</a:t>
            </a:r>
            <a:endParaRPr lang="en-US" dirty="0"/>
          </a:p>
          <a:p>
            <a:pPr lvl="1"/>
            <a:r>
              <a:rPr lang="en-US" dirty="0" err="1"/>
              <a:t>Std</a:t>
            </a:r>
            <a:r>
              <a:rPr lang="en-US" dirty="0"/>
              <a:t> = </a:t>
            </a:r>
            <a:r>
              <a:rPr lang="en-US" dirty="0" smtClean="0"/>
              <a:t>standard SST</a:t>
            </a:r>
          </a:p>
          <a:p>
            <a:pPr lvl="1"/>
            <a:r>
              <a:rPr lang="en-US" dirty="0"/>
              <a:t>S-VAE </a:t>
            </a:r>
            <a:r>
              <a:rPr lang="en-US" dirty="0" smtClean="0"/>
              <a:t>= augmented w/ gen. from semi-supervised </a:t>
            </a:r>
            <a:r>
              <a:rPr lang="en-US" dirty="0"/>
              <a:t>VAE </a:t>
            </a:r>
            <a:r>
              <a:rPr lang="en-US" dirty="0" smtClean="0"/>
              <a:t>(give label, reconstruct Z)</a:t>
            </a:r>
            <a:endParaRPr lang="en-US" dirty="0"/>
          </a:p>
          <a:p>
            <a:pPr lvl="1"/>
            <a:r>
              <a:rPr lang="en-US" dirty="0"/>
              <a:t>H-</a:t>
            </a:r>
            <a:r>
              <a:rPr lang="en-US" dirty="0" err="1"/>
              <a:t>reg</a:t>
            </a:r>
            <a:r>
              <a:rPr lang="en-US" dirty="0"/>
              <a:t> = </a:t>
            </a:r>
            <a:r>
              <a:rPr lang="en-US" dirty="0" err="1" smtClean="0"/>
              <a:t>aug</a:t>
            </a:r>
            <a:r>
              <a:rPr lang="en-US" dirty="0" smtClean="0"/>
              <a:t> w/ gen. from critic with </a:t>
            </a:r>
            <a:r>
              <a:rPr lang="en-US" dirty="0"/>
              <a:t>entropy </a:t>
            </a:r>
            <a:r>
              <a:rPr lang="en-US" dirty="0" smtClean="0"/>
              <a:t>regularization on classifier</a:t>
            </a:r>
            <a:endParaRPr lang="en-US" dirty="0"/>
          </a:p>
          <a:p>
            <a:pPr lvl="1"/>
            <a:r>
              <a:rPr lang="en-US" dirty="0"/>
              <a:t>Ours </a:t>
            </a:r>
            <a:r>
              <a:rPr lang="en-US" dirty="0" smtClean="0"/>
              <a:t>= reconstruct c as well with critic</a:t>
            </a:r>
            <a:endParaRPr lang="en-US" dirty="0"/>
          </a:p>
          <a:p>
            <a:r>
              <a:rPr lang="en-US" dirty="0" smtClean="0"/>
              <a:t>Stanford </a:t>
            </a:r>
            <a:r>
              <a:rPr lang="en-US" dirty="0"/>
              <a:t>Sentiment Treebank (subset 250 sentences + full)</a:t>
            </a:r>
          </a:p>
          <a:p>
            <a:r>
              <a:rPr lang="en-US" dirty="0"/>
              <a:t>IMDB Text Corpus</a:t>
            </a:r>
          </a:p>
          <a:p>
            <a:r>
              <a:rPr lang="en-US" dirty="0"/>
              <a:t>Lexicon (word level labels)</a:t>
            </a:r>
          </a:p>
          <a:p>
            <a:r>
              <a:rPr lang="en-US" dirty="0" err="1"/>
              <a:t>Timebank</a:t>
            </a:r>
            <a:r>
              <a:rPr lang="en-US" dirty="0"/>
              <a:t> Tense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417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l="6477" t="7531" r="18523" b="31254"/>
          <a:stretch/>
        </p:blipFill>
        <p:spPr>
          <a:xfrm>
            <a:off x="2400391" y="1395135"/>
            <a:ext cx="9791609" cy="42875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673" y="225321"/>
            <a:ext cx="11665527" cy="1325563"/>
          </a:xfrm>
        </p:spPr>
        <p:txBody>
          <a:bodyPr/>
          <a:lstStyle/>
          <a:p>
            <a:r>
              <a:rPr lang="en-US" dirty="0" smtClean="0"/>
              <a:t>Style Transfer from Non-Parallel Text: </a:t>
            </a:r>
            <a:r>
              <a:rPr lang="en-US" sz="2800" dirty="0" smtClean="0"/>
              <a:t>Aligned </a:t>
            </a:r>
            <a:r>
              <a:rPr lang="en-US" sz="2800" dirty="0" err="1" smtClean="0"/>
              <a:t>Autoencoder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7572" y="1628508"/>
            <a:ext cx="10515600" cy="4351338"/>
          </a:xfrm>
        </p:spPr>
        <p:txBody>
          <a:bodyPr/>
          <a:lstStyle/>
          <a:p>
            <a:r>
              <a:rPr lang="en-US" dirty="0" smtClean="0"/>
              <a:t>x = sentence</a:t>
            </a:r>
          </a:p>
          <a:p>
            <a:r>
              <a:rPr lang="en-US" dirty="0" smtClean="0"/>
              <a:t>y = style</a:t>
            </a:r>
          </a:p>
          <a:p>
            <a:r>
              <a:rPr lang="en-US" dirty="0" smtClean="0"/>
              <a:t>z = content</a:t>
            </a:r>
          </a:p>
          <a:p>
            <a:r>
              <a:rPr lang="en-US" dirty="0" smtClean="0"/>
              <a:t>E(x, y) </a:t>
            </a:r>
            <a:r>
              <a:rPr lang="en-US" dirty="0" smtClean="0">
                <a:sym typeface="Wingdings"/>
              </a:rPr>
              <a:t> z</a:t>
            </a:r>
          </a:p>
          <a:p>
            <a:r>
              <a:rPr lang="en-US" dirty="0" smtClean="0">
                <a:sym typeface="Wingdings"/>
              </a:rPr>
              <a:t>G(y, z)  x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4469245"/>
            <a:ext cx="1981199" cy="121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0070C0"/>
                </a:solidFill>
              </a:rPr>
              <a:t>The goal is to separate x into y and z</a:t>
            </a:r>
            <a:endParaRPr lang="en-US" sz="2400" dirty="0">
              <a:solidFill>
                <a:srgbClr val="0070C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062264" y="5078845"/>
            <a:ext cx="18531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1. Reconstruction</a:t>
            </a:r>
            <a:br>
              <a:rPr lang="en-US" b="1" dirty="0" smtClean="0"/>
            </a:br>
            <a:r>
              <a:rPr lang="en-US" b="1" dirty="0" smtClean="0"/>
              <a:t>Loss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9688537" y="2218668"/>
            <a:ext cx="1949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2. Adversarial Loss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9288168" y="4157028"/>
            <a:ext cx="275030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Encourages the hidden states of both positive and negative sentiment sentences to be similar; thus forcing them to primarily encode content.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2893735" y="5979846"/>
            <a:ext cx="50056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Assumes distribution of “content” is similar among both corpora.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21938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4181" y="226146"/>
            <a:ext cx="11333018" cy="1325563"/>
          </a:xfrm>
        </p:spPr>
        <p:txBody>
          <a:bodyPr/>
          <a:lstStyle/>
          <a:p>
            <a:r>
              <a:rPr lang="en-US" sz="3600" dirty="0"/>
              <a:t>Style Transfer from Non-Parallel Text: </a:t>
            </a:r>
            <a:r>
              <a:rPr lang="en-US" sz="2800" dirty="0" smtClean="0"/>
              <a:t>Cross</a:t>
            </a:r>
            <a:r>
              <a:rPr lang="en-US" sz="3200" dirty="0" smtClean="0"/>
              <a:t>-</a:t>
            </a:r>
            <a:r>
              <a:rPr lang="en-US" sz="2800" dirty="0" smtClean="0"/>
              <a:t>Aligned </a:t>
            </a:r>
            <a:r>
              <a:rPr lang="en-US" sz="2800" dirty="0" err="1"/>
              <a:t>Autoencoder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6932" t="7743" r="18977" b="31890"/>
          <a:stretch/>
        </p:blipFill>
        <p:spPr>
          <a:xfrm>
            <a:off x="651163" y="1551709"/>
            <a:ext cx="10238509" cy="447542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883236" y="1551709"/>
            <a:ext cx="36437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Soft generation in decoder network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5397881" y="5527964"/>
            <a:ext cx="35521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Train two critics, one from transferring </a:t>
            </a:r>
            <a:r>
              <a:rPr lang="en-US" sz="2400" dirty="0" err="1" smtClean="0"/>
              <a:t>pos</a:t>
            </a:r>
            <a:r>
              <a:rPr lang="en-US" sz="2400" dirty="0" smtClean="0"/>
              <a:t> </a:t>
            </a:r>
            <a:r>
              <a:rPr lang="en-US" sz="2400" dirty="0" smtClean="0">
                <a:sym typeface="Wingdings"/>
              </a:rPr>
              <a:t> </a:t>
            </a:r>
            <a:r>
              <a:rPr lang="en-US" sz="2400" dirty="0" err="1" smtClean="0"/>
              <a:t>neg</a:t>
            </a:r>
            <a:r>
              <a:rPr lang="en-US" sz="2400" dirty="0" smtClean="0"/>
              <a:t> and one </a:t>
            </a:r>
            <a:r>
              <a:rPr lang="en-US" sz="2400" dirty="0" err="1" smtClean="0"/>
              <a:t>neg</a:t>
            </a:r>
            <a:r>
              <a:rPr lang="en-US" sz="2400" dirty="0" smtClean="0"/>
              <a:t> </a:t>
            </a:r>
            <a:r>
              <a:rPr lang="en-US" sz="2400" dirty="0" smtClean="0">
                <a:sym typeface="Wingdings"/>
              </a:rPr>
              <a:t> </a:t>
            </a:r>
            <a:r>
              <a:rPr lang="en-US" sz="2400" dirty="0" err="1" smtClean="0">
                <a:sym typeface="Wingdings"/>
              </a:rPr>
              <a:t>pos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9127073" y="4447714"/>
            <a:ext cx="22874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Professor forcing</a:t>
            </a:r>
            <a:br>
              <a:rPr lang="en-US" sz="2400" dirty="0" smtClean="0"/>
            </a:br>
            <a:r>
              <a:rPr lang="en-US" sz="2400" dirty="0" smtClean="0"/>
              <a:t>(same length)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34524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and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arxiv.org/pdf/1705.09655.pdf</a:t>
            </a:r>
            <a:endParaRPr lang="en-US" dirty="0" smtClean="0"/>
          </a:p>
          <a:p>
            <a:r>
              <a:rPr lang="en-US" dirty="0" smtClean="0"/>
              <a:t>Sentiment Modification </a:t>
            </a:r>
            <a:r>
              <a:rPr lang="mr-IN" dirty="0" smtClean="0"/>
              <a:t>–</a:t>
            </a:r>
            <a:r>
              <a:rPr lang="en-US" dirty="0" smtClean="0"/>
              <a:t> yelp</a:t>
            </a:r>
          </a:p>
          <a:p>
            <a:r>
              <a:rPr lang="en-US" dirty="0" smtClean="0"/>
              <a:t>Word Substitution Decipherment </a:t>
            </a:r>
            <a:r>
              <a:rPr lang="mr-IN" dirty="0" smtClean="0"/>
              <a:t>–</a:t>
            </a:r>
            <a:r>
              <a:rPr lang="en-US" dirty="0" smtClean="0"/>
              <a:t> one to one MT</a:t>
            </a:r>
          </a:p>
          <a:p>
            <a:r>
              <a:rPr lang="en-US" dirty="0" smtClean="0"/>
              <a:t>Word Order Recovery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297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835</TotalTime>
  <Words>818</Words>
  <Application>Microsoft Macintosh PowerPoint</Application>
  <PresentationFormat>Widescreen</PresentationFormat>
  <Paragraphs>109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Mangal</vt:lpstr>
      <vt:lpstr>Wingdings</vt:lpstr>
      <vt:lpstr>Office Theme</vt:lpstr>
      <vt:lpstr>Disentangling Text</vt:lpstr>
      <vt:lpstr>What does “disentanglement” mean for text?</vt:lpstr>
      <vt:lpstr>How is “disentanglement” measured?</vt:lpstr>
      <vt:lpstr>Variational Autoencoder for Generation</vt:lpstr>
      <vt:lpstr>Towards Controlled Generation of Text</vt:lpstr>
      <vt:lpstr>Experiments and Results</vt:lpstr>
      <vt:lpstr>Style Transfer from Non-Parallel Text: Aligned Autoencoder</vt:lpstr>
      <vt:lpstr>Style Transfer from Non-Parallel Text: Cross-Aligned Autoencoder</vt:lpstr>
      <vt:lpstr>Experiments and Results</vt:lpstr>
      <vt:lpstr>Measurements and Comparison</vt:lpstr>
      <vt:lpstr>VAEs vs. GANs for Generation</vt:lpstr>
      <vt:lpstr>Learning Mappings from Inputs to Latent Space + Generations (my impressions)</vt:lpstr>
      <vt:lpstr>Ponderings…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Style Transfer for Text</dc:title>
  <dc:creator>Kelly Zhang</dc:creator>
  <cp:lastModifiedBy>Kelly Zhang</cp:lastModifiedBy>
  <cp:revision>60</cp:revision>
  <dcterms:created xsi:type="dcterms:W3CDTF">2017-07-24T04:15:24Z</dcterms:created>
  <dcterms:modified xsi:type="dcterms:W3CDTF">2017-09-07T19:17:33Z</dcterms:modified>
</cp:coreProperties>
</file>

<file path=docProps/thumbnail.jpeg>
</file>